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E6E6E6"/>
    <a:srgbClr val="008000"/>
    <a:srgbClr val="006666"/>
    <a:srgbClr val="FFFFFF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5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761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83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244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09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6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5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1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2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5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0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8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31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6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0155" y="1572552"/>
            <a:ext cx="8001000" cy="2971801"/>
          </a:xfrm>
        </p:spPr>
        <p:txBody>
          <a:bodyPr/>
          <a:lstStyle/>
          <a:p>
            <a:pPr algn="ctr"/>
            <a:r>
              <a:rPr lang="ar-IQ" sz="4800" b="1" dirty="0">
                <a:solidFill>
                  <a:schemeClr val="tx1"/>
                </a:solidFill>
              </a:rPr>
              <a:t>النقد المعماري</a:t>
            </a:r>
            <a:br>
              <a:rPr lang="ar-IQ" sz="4800" b="1" dirty="0">
                <a:solidFill>
                  <a:schemeClr val="tx1"/>
                </a:solidFill>
              </a:rPr>
            </a:br>
            <a:br>
              <a:rPr lang="ar-IQ" sz="4800" b="1" dirty="0">
                <a:solidFill>
                  <a:schemeClr val="tx1"/>
                </a:solidFill>
              </a:rPr>
            </a:br>
            <a:r>
              <a:rPr lang="ar-IQ" sz="2400" b="1" dirty="0">
                <a:solidFill>
                  <a:schemeClr val="tx1"/>
                </a:solidFill>
              </a:rPr>
              <a:t>المرحلة الخامسة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584529" y="5564095"/>
            <a:ext cx="7766936" cy="1096899"/>
          </a:xfrm>
        </p:spPr>
        <p:txBody>
          <a:bodyPr>
            <a:normAutofit/>
          </a:bodyPr>
          <a:lstStyle/>
          <a:p>
            <a:r>
              <a:rPr lang="ar-IQ" sz="2400" dirty="0">
                <a:solidFill>
                  <a:schemeClr val="tx1"/>
                </a:solidFill>
              </a:rPr>
              <a:t>الدكتور : حامد حياب سمير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82555" y="1101110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IQ" sz="2400">
                <a:solidFill>
                  <a:schemeClr val="tx1"/>
                </a:solidFill>
              </a:rPr>
              <a:t>جامعة البصرة </a:t>
            </a:r>
          </a:p>
          <a:p>
            <a:r>
              <a:rPr lang="ar-IQ" sz="2400">
                <a:solidFill>
                  <a:schemeClr val="tx1"/>
                </a:solidFill>
              </a:rPr>
              <a:t>كلية الهندسة </a:t>
            </a:r>
          </a:p>
          <a:p>
            <a:r>
              <a:rPr lang="ar-IQ" sz="2400">
                <a:solidFill>
                  <a:schemeClr val="tx1"/>
                </a:solidFill>
              </a:rPr>
              <a:t>قسم هندسة العمارة     </a:t>
            </a:r>
            <a:r>
              <a:rPr lang="ar-IQ"/>
              <a:t> </a:t>
            </a:r>
            <a:endParaRPr lang="en-US" dirty="0"/>
          </a:p>
        </p:txBody>
      </p:sp>
      <p:pic>
        <p:nvPicPr>
          <p:cNvPr id="5" name="Picture 4" descr="C:\Users\alzahraa ajina\AppData\Local\Microsoft\Windows\INetCache\Content.Word\untitle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54" y="484969"/>
            <a:ext cx="1861185" cy="1861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61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4627" y="1113088"/>
            <a:ext cx="8001000" cy="2971801"/>
          </a:xfrm>
        </p:spPr>
        <p:txBody>
          <a:bodyPr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المحاضرة الثانية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ar-IQ" b="1" dirty="0">
                <a:solidFill>
                  <a:schemeClr val="tx1"/>
                </a:solidFill>
              </a:rPr>
              <a:t>النقد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22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04957" y="2249808"/>
            <a:ext cx="8246692" cy="2136449"/>
          </a:xfrm>
          <a:prstGeom prst="rect">
            <a:avLst/>
          </a:prstGeom>
          <a:solidFill>
            <a:srgbClr val="F8F8F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63881" y="2917827"/>
            <a:ext cx="7887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النقد</a:t>
            </a:r>
            <a:r>
              <a:rPr lang="ar-IQ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هو عملية عرض وتفسير للعمل المعماري ، و من ثم تقيمة و اصدار الحكم علية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2130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1113" y="212384"/>
            <a:ext cx="9844755" cy="6972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3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مراحل عملية النقد :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u="sng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العرض </a:t>
            </a: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عملية وصفية تنقل الصور المدركة الى القارئ ولا بد من هذة العملية التوضيحيه قبل المباشره بالعملية النقديه الاساسيه( التفسير).</a:t>
            </a:r>
            <a:endParaRPr lang="ar-IQ" sz="2400" b="1" u="sng" dirty="0">
              <a:solidFill>
                <a:schemeClr val="accent1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u="sng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التفسير</a:t>
            </a: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هو عملية تحليلية الهدف منها الوصول الى الاساس  النظري (النظرية المعمارية) التي قام عليها العمل من خلال تحليل اللغة المعمارية الى قواعدها و مفرداتها ودلالاتها .</a:t>
            </a:r>
            <a:endParaRPr lang="ar-IQ" sz="2400" b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التقيم</a:t>
            </a:r>
            <a:r>
              <a:rPr lang="ar-IQ" sz="2400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هي عملية التوصل الى نتائج و تكون هذه العملية من خلال المقارنة باحدى او كلتا الطريقتين الاتيتين :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 – مقارنة اساليب التطبيق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التي تشمل العمل المعماري نفسة, القواعد و المبادئ الاساسية النظريه التي قام عليها هذا العمل اي بعبارة اخرى توضيح مدى نجاح العمل المعمالري في تجسيد نظرية العماره.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 – مقارنة هذ العمل المعماري بغيرة من الاعمال المماثلة و هذه المقارنة تكون اما على اساس الوظيفة او المتطلبات الموجودة  وعلى ضوء ذلك يتم تحديد مدى تطبيق النظريه ضمن العمل.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اصدار الحكم</a:t>
            </a:r>
            <a:r>
              <a:rPr lang="ar-IQ" sz="2400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القصد منها هو تحديد لجودة العمل او ردائتة ، مناسب او غير مناسب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 هذا التحديد يتم اعتمادا على الخطوات السابقة ، اضافة الى النواحي او المتطلبات الاجتماعية التي يحددها الناقد نفسه بهدف التوصل الى الصورة الشامله.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1165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351</TotalTime>
  <Words>223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النقد المعماري  المرحلة الخامسة</vt:lpstr>
      <vt:lpstr>المحاضرة الثانية النقد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الاولى النقد</dc:title>
  <dc:creator>alzahraa ajina</dc:creator>
  <cp:lastModifiedBy>HamedTemeemi</cp:lastModifiedBy>
  <cp:revision>40</cp:revision>
  <dcterms:created xsi:type="dcterms:W3CDTF">2019-05-03T20:09:51Z</dcterms:created>
  <dcterms:modified xsi:type="dcterms:W3CDTF">2023-09-04T21:15:45Z</dcterms:modified>
</cp:coreProperties>
</file>